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2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86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1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63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88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3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28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4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42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32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6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Wires Linked To Core Router">
            <a:extLst>
              <a:ext uri="{FF2B5EF4-FFF2-40B4-BE49-F238E27FC236}">
                <a16:creationId xmlns:a16="http://schemas.microsoft.com/office/drawing/2014/main" id="{B4046773-2DDD-2E2C-67BB-44B12AE845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 amt="60000"/>
          </a:blip>
          <a:srcRect t="147" r="1" b="230"/>
          <a:stretch/>
        </p:blipFill>
        <p:spPr>
          <a:xfrm>
            <a:off x="-11263" y="10"/>
            <a:ext cx="12203263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8234FC-18B0-276C-1511-725CC506D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9" y="822960"/>
            <a:ext cx="7213092" cy="501516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Computação em Nuvem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6AB028-0404-2E52-18A2-FC8198B69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1493" y="3041761"/>
            <a:ext cx="2429605" cy="285620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AULA 01</a:t>
            </a:r>
          </a:p>
          <a:p>
            <a:r>
              <a:rPr lang="pt-BR">
                <a:solidFill>
                  <a:srgbClr val="FFFFFF"/>
                </a:solidFill>
              </a:rPr>
              <a:t>Prof. Anderson Vanin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3F81E2-AE9A-4D71-87B5-D24817F3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571500"/>
            <a:ext cx="0" cy="5715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3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0C947-F94A-87F4-D2D6-36C87479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Antes... Como é a nossa </a:t>
            </a:r>
            <a:r>
              <a:rPr lang="pt-BR" dirty="0" err="1"/>
              <a:t>idéia</a:t>
            </a:r>
            <a:r>
              <a:rPr lang="pt-BR" dirty="0"/>
              <a:t> de computação!</a:t>
            </a:r>
          </a:p>
        </p:txBody>
      </p:sp>
      <p:pic>
        <p:nvPicPr>
          <p:cNvPr id="1026" name="Picture 2" descr="Design PNG E SVG De Computador Desktop Icon Computer Para Camisetas">
            <a:extLst>
              <a:ext uri="{FF2B5EF4-FFF2-40B4-BE49-F238E27FC236}">
                <a16:creationId xmlns:a16="http://schemas.microsoft.com/office/drawing/2014/main" id="{091B4B8D-B584-709A-09E2-BD9C5F2A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29700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AE3D01-61F3-1559-6971-88A8CA2FC0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45" y="2027213"/>
            <a:ext cx="1066006" cy="106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rd disc PNG transparent image download, size: 3500x2750px">
            <a:extLst>
              <a:ext uri="{FF2B5EF4-FFF2-40B4-BE49-F238E27FC236}">
                <a16:creationId xmlns:a16="http://schemas.microsoft.com/office/drawing/2014/main" id="{14E10801-9618-DBFB-7DD4-D0DA9FA2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091" y="3333750"/>
            <a:ext cx="1204913" cy="9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mórias png | PNGWing">
            <a:extLst>
              <a:ext uri="{FF2B5EF4-FFF2-40B4-BE49-F238E27FC236}">
                <a16:creationId xmlns:a16="http://schemas.microsoft.com/office/drawing/2014/main" id="{8BA9770B-483C-CBC6-E92B-03EA99DB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091" y="4601780"/>
            <a:ext cx="1306909" cy="9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A3E7133-C316-E22E-84D7-1E3627FB9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3333750"/>
            <a:ext cx="833437" cy="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nfluence Mobile - Linx Share">
            <a:extLst>
              <a:ext uri="{FF2B5EF4-FFF2-40B4-BE49-F238E27FC236}">
                <a16:creationId xmlns:a16="http://schemas.microsoft.com/office/drawing/2014/main" id="{9FE37C6F-5683-1999-1657-DAEB8BC65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28" y="3333750"/>
            <a:ext cx="334327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mprar - ícones de comércio e compras grátis">
            <a:extLst>
              <a:ext uri="{FF2B5EF4-FFF2-40B4-BE49-F238E27FC236}">
                <a16:creationId xmlns:a16="http://schemas.microsoft.com/office/drawing/2014/main" id="{66DF0AF1-A506-501B-D4F4-8949EFF9D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962" y="294148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2A98E3A-E546-6E03-4234-A37A7437169A}"/>
              </a:ext>
            </a:extLst>
          </p:cNvPr>
          <p:cNvSpPr txBox="1"/>
          <p:nvPr/>
        </p:nvSpPr>
        <p:spPr>
          <a:xfrm>
            <a:off x="6096000" y="5113185"/>
            <a:ext cx="489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Você irá utilizar, por exemplo, de um HD de 1T o espaço total?</a:t>
            </a:r>
          </a:p>
        </p:txBody>
      </p:sp>
    </p:spTree>
    <p:extLst>
      <p:ext uri="{BB962C8B-B14F-4D97-AF65-F5344CB8AC3E}">
        <p14:creationId xmlns:p14="http://schemas.microsoft.com/office/powerpoint/2010/main" val="220887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51E90-0F47-108A-F2EB-9105ECA0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EBDEB0-4446-E8D6-B80E-0495888C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200" dirty="0"/>
              <a:t>A Cloud </a:t>
            </a:r>
            <a:r>
              <a:rPr lang="pt-BR" sz="3200" dirty="0" err="1"/>
              <a:t>Computing</a:t>
            </a:r>
            <a:r>
              <a:rPr lang="pt-BR" sz="3200" dirty="0"/>
              <a:t> se refere, essencialmente, à noção de utilizarmos, em qualquer lugar e </a:t>
            </a:r>
            <a:r>
              <a:rPr lang="pt-BR" sz="3200" dirty="0" err="1"/>
              <a:t>idependentemente</a:t>
            </a:r>
            <a:r>
              <a:rPr lang="pt-BR" sz="3200" dirty="0"/>
              <a:t> da plataforma, as mais variadas aplicações por meio da internet com a mesma facilidade de tê-las instaladas em computadores locais.</a:t>
            </a:r>
          </a:p>
        </p:txBody>
      </p:sp>
    </p:spTree>
    <p:extLst>
      <p:ext uri="{BB962C8B-B14F-4D97-AF65-F5344CB8AC3E}">
        <p14:creationId xmlns:p14="http://schemas.microsoft.com/office/powerpoint/2010/main" val="272791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CD0BE-2E21-E6AF-4489-EAAE8777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11C726-3073-4F7B-F639-55055DBEE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pt-BR" dirty="0"/>
              <a:t>Mobilidade</a:t>
            </a:r>
          </a:p>
          <a:p>
            <a:pPr marL="457200" indent="-457200">
              <a:buFont typeface="+mj-lt"/>
              <a:buAutoNum type="alphaLcParenR"/>
            </a:pPr>
            <a:r>
              <a:rPr lang="pt-BR" dirty="0"/>
              <a:t>Multiplataforma</a:t>
            </a:r>
          </a:p>
          <a:p>
            <a:pPr lvl="1"/>
            <a:r>
              <a:rPr lang="pt-BR" dirty="0"/>
              <a:t>Física</a:t>
            </a:r>
          </a:p>
          <a:p>
            <a:pPr lvl="1"/>
            <a:r>
              <a:rPr lang="pt-BR" dirty="0"/>
              <a:t>Lógica</a:t>
            </a:r>
          </a:p>
          <a:p>
            <a:pPr marL="457200" indent="-457200">
              <a:buFont typeface="+mj-lt"/>
              <a:buAutoNum type="alphaLcParenR"/>
            </a:pPr>
            <a:r>
              <a:rPr lang="pt-BR" dirty="0"/>
              <a:t>Escalabilidade / Elasticidade</a:t>
            </a:r>
          </a:p>
          <a:p>
            <a:pPr lvl="1"/>
            <a:r>
              <a:rPr lang="pt-BR" dirty="0"/>
              <a:t>Aumentar ou Diminuir</a:t>
            </a:r>
          </a:p>
          <a:p>
            <a:pPr marL="457200" indent="-457200">
              <a:buFont typeface="+mj-lt"/>
              <a:buAutoNum type="alphaLcParenR"/>
            </a:pPr>
            <a:r>
              <a:rPr lang="pt-BR" dirty="0" err="1"/>
              <a:t>Pay</a:t>
            </a:r>
            <a:r>
              <a:rPr lang="pt-BR" dirty="0"/>
              <a:t> per Use</a:t>
            </a:r>
          </a:p>
          <a:p>
            <a:pPr marL="457200" indent="-457200">
              <a:buFont typeface="+mj-lt"/>
              <a:buAutoNum type="alphaLcParenR"/>
            </a:pPr>
            <a:r>
              <a:rPr lang="pt-BR" dirty="0"/>
              <a:t>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187304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7BC50-AEC2-5758-2441-00BB6215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9B532BF-BA85-384D-F667-5432CA280A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3467290"/>
              </p:ext>
            </p:extLst>
          </p:nvPr>
        </p:nvGraphicFramePr>
        <p:xfrm>
          <a:off x="571500" y="2076450"/>
          <a:ext cx="11060112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0056">
                  <a:extLst>
                    <a:ext uri="{9D8B030D-6E8A-4147-A177-3AD203B41FA5}">
                      <a16:colId xmlns:a16="http://schemas.microsoft.com/office/drawing/2014/main" val="3474529536"/>
                    </a:ext>
                  </a:extLst>
                </a:gridCol>
                <a:gridCol w="5530056">
                  <a:extLst>
                    <a:ext uri="{9D8B030D-6E8A-4147-A177-3AD203B41FA5}">
                      <a16:colId xmlns:a16="http://schemas.microsoft.com/office/drawing/2014/main" val="3200889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Modelo </a:t>
                      </a:r>
                      <a:r>
                        <a:rPr lang="pt-BR" dirty="0" err="1"/>
                        <a:t>On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Premise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Modelo de Computação em Nuvem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8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Neste modelo, quando um usuário precisa de um programa para ser utilizado, ele deve ter basicamente um computador com memória, processador e periféricos essenciais. Precisa também instalar um Sistema Operacional para ser a plataforma para a instalação desse programa. Além disso, deve pagar as licenças de uso do software e ter espaço suficiente em disco para o armazenamento do mesmo. Em resumo, a responsabilidade da infraestrutura e programas fica a cargo do próprio usuário.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Na Computação em Nuvem, o usuário deve assinar um serviço de Cloud </a:t>
                      </a:r>
                      <a:r>
                        <a:rPr lang="pt-BR" dirty="0" err="1"/>
                        <a:t>Computing</a:t>
                      </a:r>
                      <a:r>
                        <a:rPr lang="pt-BR" dirty="0"/>
                        <a:t>, seja gratuito ou pago, mas que o fornecedor ofereça a infraestrutura para o armazenamento e processamento dos softwares. O usuário irá ter acesso a softwares e ambientes de armazenamento por meio de uma página web, dispensando a responsabilidade de o usuário ter infraestrutura própria de armazenamento e arque com o pagamento de manutenção e licenças de software. Em resumo, a responsabilidade da infraestrutura e programas fica a cargo do fornecedor.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757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84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EA7DB-0403-4BF8-F70E-73686E71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Modalidades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026C4-D980-8BFB-1EF2-AA2CD92D0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SaaS (Software as a Service)</a:t>
            </a:r>
          </a:p>
          <a:p>
            <a:pPr lvl="1"/>
            <a:r>
              <a:rPr lang="pt-BR" dirty="0"/>
              <a:t>Exemplos: Google </a:t>
            </a:r>
            <a:r>
              <a:rPr lang="pt-BR" dirty="0" err="1"/>
              <a:t>Docs</a:t>
            </a:r>
            <a:r>
              <a:rPr lang="pt-BR" dirty="0"/>
              <a:t>, Office Web</a:t>
            </a:r>
          </a:p>
          <a:p>
            <a:r>
              <a:rPr lang="pt-BR" dirty="0"/>
              <a:t>PaaS (</a:t>
            </a:r>
            <a:r>
              <a:rPr lang="pt-BR" dirty="0" err="1"/>
              <a:t>Plataform</a:t>
            </a:r>
            <a:r>
              <a:rPr lang="pt-BR" dirty="0"/>
              <a:t> as a Service)</a:t>
            </a:r>
          </a:p>
          <a:p>
            <a:pPr lvl="1"/>
            <a:r>
              <a:rPr lang="pt-BR" dirty="0"/>
              <a:t>Exemplos: Azure/AWS/Google Cloud</a:t>
            </a:r>
          </a:p>
          <a:p>
            <a:pPr lvl="1"/>
            <a:r>
              <a:rPr lang="pt-BR" dirty="0"/>
              <a:t>Desenvolvedor (programas)</a:t>
            </a:r>
          </a:p>
          <a:p>
            <a:r>
              <a:rPr lang="pt-BR" dirty="0" err="1"/>
              <a:t>HaaS</a:t>
            </a:r>
            <a:r>
              <a:rPr lang="pt-BR" dirty="0"/>
              <a:t> / IaaS (Hardware / Infra as a Service)</a:t>
            </a:r>
          </a:p>
          <a:p>
            <a:pPr lvl="1"/>
            <a:r>
              <a:rPr lang="pt-BR" dirty="0"/>
              <a:t>Exemplo: Data Center</a:t>
            </a:r>
          </a:p>
        </p:txBody>
      </p:sp>
    </p:spTree>
    <p:extLst>
      <p:ext uri="{BB962C8B-B14F-4D97-AF65-F5344CB8AC3E}">
        <p14:creationId xmlns:p14="http://schemas.microsoft.com/office/powerpoint/2010/main" val="337844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A65E0-E187-208D-2639-4ACD0A40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Nuvem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339C34-E4A1-6EF3-F152-296682339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Pública</a:t>
            </a:r>
          </a:p>
          <a:p>
            <a:pPr lvl="1"/>
            <a:r>
              <a:rPr lang="pt-BR" dirty="0"/>
              <a:t>Infraestrutura Compartilhada (Dropbox, </a:t>
            </a:r>
            <a:r>
              <a:rPr lang="pt-BR" dirty="0" err="1"/>
              <a:t>Icloud</a:t>
            </a:r>
            <a:r>
              <a:rPr lang="pt-BR" dirty="0"/>
              <a:t>, </a:t>
            </a:r>
            <a:r>
              <a:rPr lang="pt-BR" dirty="0" err="1"/>
              <a:t>Gdrive</a:t>
            </a:r>
            <a:r>
              <a:rPr lang="pt-BR" dirty="0"/>
              <a:t>, OneDrive) </a:t>
            </a:r>
            <a:r>
              <a:rPr lang="pt-BR" dirty="0">
                <a:sym typeface="Wingdings" panose="05000000000000000000" pitchFamily="2" charset="2"/>
              </a:rPr>
              <a:t> </a:t>
            </a:r>
            <a:r>
              <a:rPr lang="pt-BR" dirty="0" err="1">
                <a:sym typeface="Wingdings" panose="05000000000000000000" pitchFamily="2" charset="2"/>
              </a:rPr>
              <a:t>Freemium</a:t>
            </a:r>
            <a:endParaRPr lang="pt-BR" dirty="0"/>
          </a:p>
          <a:p>
            <a:r>
              <a:rPr lang="pt-BR" dirty="0"/>
              <a:t>Privada</a:t>
            </a:r>
          </a:p>
          <a:p>
            <a:pPr lvl="1"/>
            <a:r>
              <a:rPr lang="pt-BR" dirty="0"/>
              <a:t>Infraestrutura Exclusiva (Própria)</a:t>
            </a:r>
          </a:p>
          <a:p>
            <a:pPr lvl="1"/>
            <a:r>
              <a:rPr lang="pt-BR" dirty="0"/>
              <a:t>SERPRO usada por TCU, CGU, DPU, AGU, etc....órgãos do governo</a:t>
            </a:r>
          </a:p>
        </p:txBody>
      </p:sp>
    </p:spTree>
    <p:extLst>
      <p:ext uri="{BB962C8B-B14F-4D97-AF65-F5344CB8AC3E}">
        <p14:creationId xmlns:p14="http://schemas.microsoft.com/office/powerpoint/2010/main" val="3455436772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RegularSeedRightStep">
      <a:dk1>
        <a:srgbClr val="000000"/>
      </a:dk1>
      <a:lt1>
        <a:srgbClr val="FFFFFF"/>
      </a:lt1>
      <a:dk2>
        <a:srgbClr val="2B301B"/>
      </a:dk2>
      <a:lt2>
        <a:srgbClr val="F3F0F3"/>
      </a:lt2>
      <a:accent1>
        <a:srgbClr val="48B75D"/>
      </a:accent1>
      <a:accent2>
        <a:srgbClr val="3BB183"/>
      </a:accent2>
      <a:accent3>
        <a:srgbClr val="45AFB1"/>
      </a:accent3>
      <a:accent4>
        <a:srgbClr val="3B7DB1"/>
      </a:accent4>
      <a:accent5>
        <a:srgbClr val="4D5EC3"/>
      </a:accent5>
      <a:accent6>
        <a:srgbClr val="6648B6"/>
      </a:accent6>
      <a:hlink>
        <a:srgbClr val="BF3FA7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362</Words>
  <Application>Microsoft Office PowerPoint</Application>
  <PresentationFormat>Widescreen</PresentationFormat>
  <Paragraphs>35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Batang</vt:lpstr>
      <vt:lpstr>Arial</vt:lpstr>
      <vt:lpstr>Avenir Next LT Pro Light</vt:lpstr>
      <vt:lpstr>Wingdings</vt:lpstr>
      <vt:lpstr>AlignmentVTI</vt:lpstr>
      <vt:lpstr>Computação em Nuvem</vt:lpstr>
      <vt:lpstr>Antes... Como é a nossa idéia de computação!</vt:lpstr>
      <vt:lpstr>Conceito</vt:lpstr>
      <vt:lpstr>Características</vt:lpstr>
      <vt:lpstr>Diferenças</vt:lpstr>
      <vt:lpstr>Modalidades</vt:lpstr>
      <vt:lpstr>Tipos de Nuvem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em Nuvem</dc:title>
  <dc:creator>ANDERSON SILVA VANIN</dc:creator>
  <cp:lastModifiedBy>ANDERSON SILVA VANIN</cp:lastModifiedBy>
  <cp:revision>1</cp:revision>
  <dcterms:created xsi:type="dcterms:W3CDTF">2024-02-19T13:31:19Z</dcterms:created>
  <dcterms:modified xsi:type="dcterms:W3CDTF">2024-02-19T13:54:38Z</dcterms:modified>
</cp:coreProperties>
</file>